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2" r:id="rId5"/>
    <p:sldId id="304" r:id="rId6"/>
    <p:sldId id="300" r:id="rId7"/>
    <p:sldId id="307" r:id="rId8"/>
    <p:sldId id="312" r:id="rId9"/>
    <p:sldId id="314" r:id="rId10"/>
    <p:sldId id="315" r:id="rId11"/>
    <p:sldId id="316" r:id="rId12"/>
    <p:sldId id="306" r:id="rId13"/>
    <p:sldId id="301" r:id="rId1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52E9"/>
    <a:srgbClr val="A07AEB"/>
    <a:srgbClr val="1B1761"/>
    <a:srgbClr val="FF5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46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kU2xYJKQq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3DD2AECB-9744-9DEF-C1E0-D73CCAD4A9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3" r="34271" b="65741"/>
          <a:stretch/>
        </p:blipFill>
        <p:spPr>
          <a:xfrm>
            <a:off x="10833100" y="-1"/>
            <a:ext cx="1181100" cy="3077515"/>
          </a:xfrm>
          <a:prstGeom prst="rect">
            <a:avLst/>
          </a:prstGeom>
        </p:spPr>
      </p:pic>
      <p:pic>
        <p:nvPicPr>
          <p:cNvPr id="6" name="Picture 5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60AAD1C4-B25B-4F47-8CF8-DE326DA28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>
            <a:off x="0" y="5308600"/>
            <a:ext cx="1727200" cy="1549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081153-12D5-2205-F8AE-05DA8ED11E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71" t="55741" r="65729" b="28703"/>
          <a:stretch/>
        </p:blipFill>
        <p:spPr>
          <a:xfrm rot="5400000">
            <a:off x="-1053193" y="1053193"/>
            <a:ext cx="3744686" cy="1638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B9F3D0-FEAB-42E1-9839-BEDC6089704F}"/>
              </a:ext>
            </a:extLst>
          </p:cNvPr>
          <p:cNvSpPr txBox="1"/>
          <p:nvPr/>
        </p:nvSpPr>
        <p:spPr>
          <a:xfrm>
            <a:off x="1727200" y="430088"/>
            <a:ext cx="8898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ANTI-BULLYING WEEK 2023</a:t>
            </a:r>
          </a:p>
        </p:txBody>
      </p:sp>
      <p:pic>
        <p:nvPicPr>
          <p:cNvPr id="22" name="Picture 21" descr="A pink and white text on a black background&#10;&#10;Description automatically generated">
            <a:extLst>
              <a:ext uri="{FF2B5EF4-FFF2-40B4-BE49-F238E27FC236}">
                <a16:creationId xmlns:a16="http://schemas.microsoft.com/office/drawing/2014/main" id="{C36D5F88-07DD-7FF0-4112-4B32308AA3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621"/>
          <a:stretch/>
        </p:blipFill>
        <p:spPr>
          <a:xfrm>
            <a:off x="2917796" y="562914"/>
            <a:ext cx="6705600" cy="5054600"/>
          </a:xfrm>
          <a:prstGeom prst="rect">
            <a:avLst/>
          </a:prstGeom>
        </p:spPr>
      </p:pic>
      <p:pic>
        <p:nvPicPr>
          <p:cNvPr id="24" name="Picture 2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F30B38A-1286-FDD3-FD92-F5F063179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7893" y="5524946"/>
            <a:ext cx="4705407" cy="158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63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E0BC86DF-4586-7291-1232-06AFFD555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4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D8BE3440-750B-D291-33D6-96CD132E3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3" r="34271" b="65741"/>
          <a:stretch/>
        </p:blipFill>
        <p:spPr>
          <a:xfrm>
            <a:off x="11328400" y="0"/>
            <a:ext cx="685800" cy="1786944"/>
          </a:xfrm>
          <a:prstGeom prst="rect">
            <a:avLst/>
          </a:prstGeom>
        </p:spPr>
      </p:pic>
      <p:pic>
        <p:nvPicPr>
          <p:cNvPr id="3" name="Picture 2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07D3CDB8-3689-F14E-7564-737870569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>
            <a:off x="-101600" y="5422900"/>
            <a:ext cx="1727200" cy="1549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FCC819-AE2F-DBC1-0C86-6CBDF26CF2B7}"/>
              </a:ext>
            </a:extLst>
          </p:cNvPr>
          <p:cNvSpPr txBox="1"/>
          <p:nvPr/>
        </p:nvSpPr>
        <p:spPr>
          <a:xfrm>
            <a:off x="762000" y="1948045"/>
            <a:ext cx="103755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Cera Round Pro" panose="00000500000000000000" pitchFamily="50" charset="0"/>
              </a:rPr>
              <a:t>Too often, we are silent when we see bullying take place, silent about the hurt bullying causes, and silent when we hear bullying dismissed as ‘just banter’.</a:t>
            </a:r>
          </a:p>
          <a:p>
            <a:pPr algn="ctr"/>
            <a:r>
              <a:rPr lang="en-GB" sz="2400">
                <a:solidFill>
                  <a:schemeClr val="bg1"/>
                </a:solidFill>
                <a:latin typeface="Cera Round Pro" panose="00000500000000000000" pitchFamily="50" charset="0"/>
              </a:rPr>
              <a:t> Together, we can make a difference and take a stand against bullying. </a:t>
            </a:r>
          </a:p>
          <a:p>
            <a:pPr algn="ctr"/>
            <a:r>
              <a:rPr lang="en-GB" sz="2400">
                <a:solidFill>
                  <a:schemeClr val="bg1"/>
                </a:solidFill>
                <a:latin typeface="Cera Round Pro" panose="00000500000000000000" pitchFamily="50" charset="0"/>
              </a:rPr>
              <a:t>From the playground to Parliament, and from our phones to our homes, let’s make a noise about bullying. </a:t>
            </a:r>
          </a:p>
          <a:p>
            <a:pPr algn="ctr"/>
            <a:r>
              <a:rPr lang="en-GB" sz="2400">
                <a:solidFill>
                  <a:schemeClr val="bg1"/>
                </a:solidFill>
                <a:latin typeface="Cera Round Pro" panose="00000500000000000000" pitchFamily="50" charset="0"/>
              </a:rPr>
              <a:t>It doesn't have to be this way. </a:t>
            </a:r>
          </a:p>
          <a:p>
            <a:pPr algn="ctr"/>
            <a:r>
              <a:rPr lang="en-GB" sz="2400">
                <a:solidFill>
                  <a:schemeClr val="bg1"/>
                </a:solidFill>
                <a:latin typeface="Cera Round Pro" panose="00000500000000000000" pitchFamily="50" charset="0"/>
              </a:rPr>
              <a:t>Of course, we won’t like everyone, and we don’t always agree, but we can choose respect and unity. </a:t>
            </a:r>
          </a:p>
          <a:p>
            <a:pPr algn="ctr"/>
            <a:r>
              <a:rPr lang="en-GB" sz="2400">
                <a:solidFill>
                  <a:schemeClr val="bg1"/>
                </a:solidFill>
                <a:latin typeface="Cera Round Pro" panose="00000500000000000000" pitchFamily="50" charset="0"/>
              </a:rPr>
              <a:t>This Anti-Bullying Week let’s come together to have discussions about what bullying means to us, how banter can turn into something more hurtful, and what we can do to stop bullying. </a:t>
            </a:r>
          </a:p>
        </p:txBody>
      </p:sp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80C1295C-01D1-62CD-7F63-25FA6C498C44}"/>
              </a:ext>
            </a:extLst>
          </p:cNvPr>
          <p:cNvSpPr/>
          <p:nvPr/>
        </p:nvSpPr>
        <p:spPr>
          <a:xfrm rot="5400000">
            <a:off x="2567071" y="-1802127"/>
            <a:ext cx="1201105" cy="5391198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F51CA-85CA-AEFF-EC9B-41CD9BB71E19}"/>
              </a:ext>
            </a:extLst>
          </p:cNvPr>
          <p:cNvSpPr txBox="1"/>
          <p:nvPr/>
        </p:nvSpPr>
        <p:spPr>
          <a:xfrm>
            <a:off x="472024" y="385640"/>
            <a:ext cx="53911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Anti-Bullying Week 2023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Make A Noise About Bullying</a:t>
            </a:r>
          </a:p>
        </p:txBody>
      </p:sp>
    </p:spTree>
    <p:extLst>
      <p:ext uri="{BB962C8B-B14F-4D97-AF65-F5344CB8AC3E}">
        <p14:creationId xmlns:p14="http://schemas.microsoft.com/office/powerpoint/2010/main" val="407218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D8BE3440-750B-D291-33D6-96CD132E3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3" r="34271" b="65741"/>
          <a:stretch/>
        </p:blipFill>
        <p:spPr>
          <a:xfrm>
            <a:off x="10807700" y="0"/>
            <a:ext cx="1206500" cy="3143698"/>
          </a:xfrm>
          <a:prstGeom prst="rect">
            <a:avLst/>
          </a:prstGeom>
        </p:spPr>
      </p:pic>
      <p:pic>
        <p:nvPicPr>
          <p:cNvPr id="7" name="Picture 6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98E2F87B-B92D-267B-91A7-8ABAB075D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>
            <a:off x="0" y="3645274"/>
            <a:ext cx="3581400" cy="321272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F8E2D2-5FA4-BDD4-7818-D9DBEEECAD7F}"/>
              </a:ext>
            </a:extLst>
          </p:cNvPr>
          <p:cNvSpPr/>
          <p:nvPr/>
        </p:nvSpPr>
        <p:spPr>
          <a:xfrm>
            <a:off x="2386489" y="1307417"/>
            <a:ext cx="7378700" cy="3331156"/>
          </a:xfrm>
          <a:prstGeom prst="roundRect">
            <a:avLst/>
          </a:prstGeom>
          <a:solidFill>
            <a:srgbClr val="FF55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BB1F9544-0896-3769-295B-0C9D6B1E1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 rot="5400000">
            <a:off x="-88900" y="88900"/>
            <a:ext cx="1727200" cy="154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BD6F04-A9D6-AE6F-1A96-B3A259C0C278}"/>
              </a:ext>
            </a:extLst>
          </p:cNvPr>
          <p:cNvSpPr txBox="1"/>
          <p:nvPr/>
        </p:nvSpPr>
        <p:spPr>
          <a:xfrm>
            <a:off x="4560711" y="4711864"/>
            <a:ext cx="3380154" cy="369332"/>
          </a:xfrm>
          <a:prstGeom prst="rect">
            <a:avLst/>
          </a:prstGeom>
          <a:solidFill>
            <a:srgbClr val="8752E9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https://youtu.be/VkU2xYJKQq4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A group of children sitting on a brick wall&#10;&#10;Description automatically generated">
            <a:extLst>
              <a:ext uri="{FF2B5EF4-FFF2-40B4-BE49-F238E27FC236}">
                <a16:creationId xmlns:a16="http://schemas.microsoft.com/office/drawing/2014/main" id="{2F0F6326-751F-BE43-1241-3F9738847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46" y="1496414"/>
            <a:ext cx="5249008" cy="2953162"/>
          </a:xfrm>
          <a:prstGeom prst="rect">
            <a:avLst/>
          </a:prstGeom>
        </p:spPr>
      </p:pic>
      <p:pic>
        <p:nvPicPr>
          <p:cNvPr id="3" name="Picture 2" descr="A white sign with a play sign on it&#10;&#10;Description automatically generated">
            <a:extLst>
              <a:ext uri="{FF2B5EF4-FFF2-40B4-BE49-F238E27FC236}">
                <a16:creationId xmlns:a16="http://schemas.microsoft.com/office/drawing/2014/main" id="{F7A49F57-80F6-C9EC-BF07-93CADE719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3511" y="339325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2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769773" y="-1748457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75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A1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9D777-FBE6-B9A2-12D8-85B9582764B6}"/>
              </a:ext>
            </a:extLst>
          </p:cNvPr>
          <p:cNvSpPr txBox="1"/>
          <p:nvPr/>
        </p:nvSpPr>
        <p:spPr>
          <a:xfrm>
            <a:off x="1279050" y="1792097"/>
            <a:ext cx="93576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The </a:t>
            </a:r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repetitive, intentional hurting 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of one person or group by another person or group, where the relationship involves an </a:t>
            </a:r>
            <a:r>
              <a:rPr lang="en-GB" sz="3200" b="1" dirty="0">
                <a:solidFill>
                  <a:schemeClr val="bg1"/>
                </a:solidFill>
                <a:latin typeface="Cera Round Pro" panose="00000500000000000000" pitchFamily="50" charset="0"/>
              </a:rPr>
              <a:t>imbalance of power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. Bullying can be physical, verbal or psychological.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</a:rPr>
              <a:t>It can happen face to face or online.</a:t>
            </a:r>
            <a:endParaRPr lang="en-US" sz="3200" dirty="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E2FB3B-9249-4ABD-0416-27A825764588}"/>
              </a:ext>
            </a:extLst>
          </p:cNvPr>
          <p:cNvSpPr txBox="1"/>
          <p:nvPr/>
        </p:nvSpPr>
        <p:spPr>
          <a:xfrm>
            <a:off x="419872" y="410622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340C4-B76C-A17D-2D00-4938CDFEAD81}"/>
              </a:ext>
            </a:extLst>
          </p:cNvPr>
          <p:cNvSpPr txBox="1"/>
          <p:nvPr/>
        </p:nvSpPr>
        <p:spPr>
          <a:xfrm rot="10800000">
            <a:off x="9624555" y="3542904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40101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769773" y="-1748457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75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A1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9D777-FBE6-B9A2-12D8-85B9582764B6}"/>
              </a:ext>
            </a:extLst>
          </p:cNvPr>
          <p:cNvSpPr txBox="1"/>
          <p:nvPr/>
        </p:nvSpPr>
        <p:spPr>
          <a:xfrm>
            <a:off x="1349508" y="2890391"/>
            <a:ext cx="94895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>
                <a:solidFill>
                  <a:schemeClr val="bg1"/>
                </a:solidFill>
                <a:latin typeface="Cera Round Pro" panose="00000500000000000000" pitchFamily="50" charset="0"/>
                <a:cs typeface="Arial"/>
              </a:rPr>
              <a:t>The playful and friendly exchange of teasing remarks.</a:t>
            </a:r>
            <a:endParaRPr lang="en-US" sz="320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E2FB3B-9249-4ABD-0416-27A825764588}"/>
              </a:ext>
            </a:extLst>
          </p:cNvPr>
          <p:cNvSpPr txBox="1"/>
          <p:nvPr/>
        </p:nvSpPr>
        <p:spPr>
          <a:xfrm>
            <a:off x="301428" y="1125608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340C4-B76C-A17D-2D00-4938CDFEAD81}"/>
              </a:ext>
            </a:extLst>
          </p:cNvPr>
          <p:cNvSpPr txBox="1"/>
          <p:nvPr/>
        </p:nvSpPr>
        <p:spPr>
          <a:xfrm rot="10800000">
            <a:off x="9497106" y="3366655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72CD7307-9686-22E9-38E7-47159B38CF09}"/>
              </a:ext>
            </a:extLst>
          </p:cNvPr>
          <p:cNvSpPr/>
          <p:nvPr/>
        </p:nvSpPr>
        <p:spPr>
          <a:xfrm rot="5400000">
            <a:off x="4053021" y="-1423644"/>
            <a:ext cx="945144" cy="5274020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326657" y="905375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WHAT IS BANTER?</a:t>
            </a:r>
          </a:p>
        </p:txBody>
      </p:sp>
    </p:spTree>
    <p:extLst>
      <p:ext uri="{BB962C8B-B14F-4D97-AF65-F5344CB8AC3E}">
        <p14:creationId xmlns:p14="http://schemas.microsoft.com/office/powerpoint/2010/main" val="234862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5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796035" y="-1342660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72CD7307-9686-22E9-38E7-47159B38CF09}"/>
              </a:ext>
            </a:extLst>
          </p:cNvPr>
          <p:cNvSpPr/>
          <p:nvPr/>
        </p:nvSpPr>
        <p:spPr>
          <a:xfrm rot="5400000">
            <a:off x="4161581" y="-1380214"/>
            <a:ext cx="897040" cy="5584375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610461" y="1155050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IT’S NOT BANTER IF…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47BD8D-CB4A-91A8-5C89-52CBF5B0A168}"/>
              </a:ext>
            </a:extLst>
          </p:cNvPr>
          <p:cNvSpPr txBox="1"/>
          <p:nvPr/>
        </p:nvSpPr>
        <p:spPr>
          <a:xfrm>
            <a:off x="1534061" y="2479276"/>
            <a:ext cx="974968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>
                <a:solidFill>
                  <a:schemeClr val="bg1"/>
                </a:solidFill>
                <a:latin typeface="Cera Round Pro" panose="00000500000000000000" pitchFamily="50" charset="0"/>
                <a:cs typeface="Calibri" panose="020F0502020204030204"/>
              </a:rPr>
              <a:t>You would be upset if someone said it to you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>
                <a:solidFill>
                  <a:schemeClr val="bg1"/>
                </a:solidFill>
                <a:latin typeface="Cera Round Pro" panose="00000500000000000000" pitchFamily="50" charset="0"/>
                <a:cs typeface="Calibri" panose="020F0502020204030204"/>
              </a:rPr>
              <a:t>It's hurtful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>
                <a:solidFill>
                  <a:schemeClr val="bg1"/>
                </a:solidFill>
                <a:latin typeface="Cera Round Pro" panose="00000500000000000000" pitchFamily="50" charset="0"/>
                <a:cs typeface="Calibri" panose="020F0502020204030204"/>
              </a:rPr>
              <a:t>You're not friends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>
                <a:solidFill>
                  <a:schemeClr val="bg1"/>
                </a:solidFill>
                <a:latin typeface="Cera Round Pro" panose="00000500000000000000" pitchFamily="50" charset="0"/>
                <a:cs typeface="Calibri" panose="020F0502020204030204"/>
              </a:rPr>
              <a:t>Someone's asked you to stop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>
                <a:solidFill>
                  <a:schemeClr val="bg1"/>
                </a:solidFill>
                <a:latin typeface="Cera Round Pro" panose="00000500000000000000" pitchFamily="50" charset="0"/>
                <a:cs typeface="Calibri" panose="020F0502020204030204"/>
              </a:rPr>
              <a:t>The target isn't laughing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>
                <a:solidFill>
                  <a:schemeClr val="bg1"/>
                </a:solidFill>
                <a:latin typeface="Cera Round Pro" panose="00000500000000000000" pitchFamily="50" charset="0"/>
                <a:cs typeface="Calibri" panose="020F0502020204030204"/>
              </a:rPr>
              <a:t>It focuses on someone's insecurities</a:t>
            </a:r>
          </a:p>
        </p:txBody>
      </p:sp>
    </p:spTree>
    <p:extLst>
      <p:ext uri="{BB962C8B-B14F-4D97-AF65-F5344CB8AC3E}">
        <p14:creationId xmlns:p14="http://schemas.microsoft.com/office/powerpoint/2010/main" val="3646962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nk and white text on a black background&#10;&#10;Description automatically generated">
            <a:extLst>
              <a:ext uri="{FF2B5EF4-FFF2-40B4-BE49-F238E27FC236}">
                <a16:creationId xmlns:a16="http://schemas.microsoft.com/office/drawing/2014/main" id="{6DD57E9F-8998-4242-6CCF-259B547E2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621"/>
          <a:stretch/>
        </p:blipFill>
        <p:spPr>
          <a:xfrm>
            <a:off x="2917796" y="562914"/>
            <a:ext cx="67056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53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D8BE3440-750B-D291-33D6-96CD132E3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3" r="34271" b="65741"/>
          <a:stretch/>
        </p:blipFill>
        <p:spPr>
          <a:xfrm rot="433338">
            <a:off x="10416268" y="-303464"/>
            <a:ext cx="2133488" cy="6373605"/>
          </a:xfrm>
          <a:prstGeom prst="rect">
            <a:avLst/>
          </a:prstGeom>
        </p:spPr>
      </p:pic>
      <p:pic>
        <p:nvPicPr>
          <p:cNvPr id="17" name="Graphic 16" descr="Megaphone with solid fill">
            <a:extLst>
              <a:ext uri="{FF2B5EF4-FFF2-40B4-BE49-F238E27FC236}">
                <a16:creationId xmlns:a16="http://schemas.microsoft.com/office/drawing/2014/main" id="{D2ABFBDD-C2AA-A749-73FC-7639A7DA2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24038">
            <a:off x="687281" y="4160250"/>
            <a:ext cx="2474159" cy="24741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B1C7044-1C38-331D-DF8E-D35CDC8361BF}"/>
              </a:ext>
            </a:extLst>
          </p:cNvPr>
          <p:cNvSpPr txBox="1"/>
          <p:nvPr/>
        </p:nvSpPr>
        <p:spPr>
          <a:xfrm>
            <a:off x="1473796" y="2473340"/>
            <a:ext cx="87938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BULLYING ISN’T WELCOME HERE!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F3956A-57E2-B07E-9C16-356851E25080}"/>
              </a:ext>
            </a:extLst>
          </p:cNvPr>
          <p:cNvSpPr txBox="1"/>
          <p:nvPr/>
        </p:nvSpPr>
        <p:spPr>
          <a:xfrm>
            <a:off x="1632055" y="613871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B92A1-0B57-4CFA-476B-8B49E82767C0}"/>
              </a:ext>
            </a:extLst>
          </p:cNvPr>
          <p:cNvSpPr txBox="1"/>
          <p:nvPr/>
        </p:nvSpPr>
        <p:spPr>
          <a:xfrm rot="10800000">
            <a:off x="8305732" y="2098722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218633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D8BE3440-750B-D291-33D6-96CD132E3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3" r="34271" b="65741"/>
          <a:stretch/>
        </p:blipFill>
        <p:spPr>
          <a:xfrm>
            <a:off x="10960100" y="0"/>
            <a:ext cx="1231900" cy="3209881"/>
          </a:xfrm>
          <a:prstGeom prst="rect">
            <a:avLst/>
          </a:prstGeom>
        </p:spPr>
      </p:pic>
      <p:pic>
        <p:nvPicPr>
          <p:cNvPr id="3" name="Picture 2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07D3CDB8-3689-F14E-7564-737870569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 rot="5400000">
            <a:off x="-88900" y="88900"/>
            <a:ext cx="1727200" cy="1549400"/>
          </a:xfrm>
          <a:prstGeom prst="rect">
            <a:avLst/>
          </a:prstGeom>
        </p:spPr>
      </p:pic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07057DF8-0FF8-7B9B-A101-1F8ADB69625A}"/>
              </a:ext>
            </a:extLst>
          </p:cNvPr>
          <p:cNvSpPr/>
          <p:nvPr/>
        </p:nvSpPr>
        <p:spPr>
          <a:xfrm rot="5400000">
            <a:off x="5239676" y="3913410"/>
            <a:ext cx="866522" cy="3349256"/>
          </a:xfrm>
          <a:prstGeom prst="roundRect">
            <a:avLst>
              <a:gd name="adj" fmla="val 50000"/>
            </a:avLst>
          </a:prstGeom>
          <a:solidFill>
            <a:srgbClr val="FF5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C61F931C-8543-FFB0-0380-3BB5DF6753E0}"/>
              </a:ext>
            </a:extLst>
          </p:cNvPr>
          <p:cNvSpPr/>
          <p:nvPr/>
        </p:nvSpPr>
        <p:spPr>
          <a:xfrm rot="5400000">
            <a:off x="8981149" y="3913410"/>
            <a:ext cx="866522" cy="3349256"/>
          </a:xfrm>
          <a:prstGeom prst="roundRect">
            <a:avLst>
              <a:gd name="adj" fmla="val 50000"/>
            </a:avLst>
          </a:prstGeom>
          <a:solidFill>
            <a:srgbClr val="FF5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6">
            <a:extLst>
              <a:ext uri="{FF2B5EF4-FFF2-40B4-BE49-F238E27FC236}">
                <a16:creationId xmlns:a16="http://schemas.microsoft.com/office/drawing/2014/main" id="{17F49C65-A38F-7513-ABE7-251C26EF9E0D}"/>
              </a:ext>
            </a:extLst>
          </p:cNvPr>
          <p:cNvSpPr/>
          <p:nvPr/>
        </p:nvSpPr>
        <p:spPr>
          <a:xfrm rot="5400000">
            <a:off x="1546284" y="3913410"/>
            <a:ext cx="866522" cy="3349256"/>
          </a:xfrm>
          <a:prstGeom prst="roundRect">
            <a:avLst>
              <a:gd name="adj" fmla="val 50000"/>
            </a:avLst>
          </a:prstGeom>
          <a:solidFill>
            <a:srgbClr val="FF5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623857-C552-3988-EBAB-BDA255F9CDA7}"/>
              </a:ext>
            </a:extLst>
          </p:cNvPr>
          <p:cNvSpPr txBox="1"/>
          <p:nvPr/>
        </p:nvSpPr>
        <p:spPr>
          <a:xfrm>
            <a:off x="525152" y="5324032"/>
            <a:ext cx="285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Mrs</a:t>
            </a:r>
            <a:r>
              <a:rPr lang="en-US" sz="24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 Fearon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8BBC65-AB42-01A3-9C94-136A1549D0DD}"/>
              </a:ext>
            </a:extLst>
          </p:cNvPr>
          <p:cNvSpPr txBox="1"/>
          <p:nvPr/>
        </p:nvSpPr>
        <p:spPr>
          <a:xfrm>
            <a:off x="7987825" y="5313148"/>
            <a:ext cx="285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Mrs</a:t>
            </a:r>
            <a:r>
              <a:rPr lang="en-US" sz="24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 Loughran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59F194-575C-E97D-A25C-41F3C3CD31E1}"/>
              </a:ext>
            </a:extLst>
          </p:cNvPr>
          <p:cNvSpPr txBox="1"/>
          <p:nvPr/>
        </p:nvSpPr>
        <p:spPr>
          <a:xfrm>
            <a:off x="4246352" y="5324033"/>
            <a:ext cx="285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Mr</a:t>
            </a:r>
            <a:r>
              <a:rPr lang="en-US" sz="24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 Mc Ginn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D80DA7-054F-220A-D0D0-4244663E9C7C}"/>
              </a:ext>
            </a:extLst>
          </p:cNvPr>
          <p:cNvSpPr/>
          <p:nvPr/>
        </p:nvSpPr>
        <p:spPr>
          <a:xfrm>
            <a:off x="849330" y="2254582"/>
            <a:ext cx="2383148" cy="2421725"/>
          </a:xfrm>
          <a:prstGeom prst="rect">
            <a:avLst/>
          </a:prstGeom>
          <a:solidFill>
            <a:srgbClr val="8857E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0BDAD-A708-A301-A941-B5B9713B3649}"/>
              </a:ext>
            </a:extLst>
          </p:cNvPr>
          <p:cNvSpPr/>
          <p:nvPr/>
        </p:nvSpPr>
        <p:spPr>
          <a:xfrm>
            <a:off x="4481363" y="2255237"/>
            <a:ext cx="2383148" cy="2421725"/>
          </a:xfrm>
          <a:prstGeom prst="rect">
            <a:avLst/>
          </a:prstGeom>
          <a:solidFill>
            <a:srgbClr val="8752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40CCB2-647F-8CC0-8815-C32CD296EB17}"/>
              </a:ext>
            </a:extLst>
          </p:cNvPr>
          <p:cNvSpPr/>
          <p:nvPr/>
        </p:nvSpPr>
        <p:spPr>
          <a:xfrm>
            <a:off x="8145582" y="2271387"/>
            <a:ext cx="2383148" cy="2421725"/>
          </a:xfrm>
          <a:prstGeom prst="rect">
            <a:avLst/>
          </a:prstGeom>
          <a:solidFill>
            <a:srgbClr val="8857E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 descr="Megaphone with solid fill">
            <a:extLst>
              <a:ext uri="{FF2B5EF4-FFF2-40B4-BE49-F238E27FC236}">
                <a16:creationId xmlns:a16="http://schemas.microsoft.com/office/drawing/2014/main" id="{D2ABFBDD-C2AA-A749-73FC-7639A7DA2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4907" y="1798037"/>
            <a:ext cx="914400" cy="914400"/>
          </a:xfrm>
          <a:prstGeom prst="rect">
            <a:avLst/>
          </a:prstGeom>
        </p:spPr>
      </p:pic>
      <p:pic>
        <p:nvPicPr>
          <p:cNvPr id="8" name="Graphic 7" descr="Megaphone with solid fill">
            <a:extLst>
              <a:ext uri="{FF2B5EF4-FFF2-40B4-BE49-F238E27FC236}">
                <a16:creationId xmlns:a16="http://schemas.microsoft.com/office/drawing/2014/main" id="{8ABCB146-66AC-7B19-7E93-FBC994FD5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5003" y="1798037"/>
            <a:ext cx="914400" cy="914400"/>
          </a:xfrm>
          <a:prstGeom prst="rect">
            <a:avLst/>
          </a:prstGeom>
        </p:spPr>
      </p:pic>
      <p:pic>
        <p:nvPicPr>
          <p:cNvPr id="10" name="Graphic 9" descr="Megaphone with solid fill">
            <a:extLst>
              <a:ext uri="{FF2B5EF4-FFF2-40B4-BE49-F238E27FC236}">
                <a16:creationId xmlns:a16="http://schemas.microsoft.com/office/drawing/2014/main" id="{AD436E7C-F443-89C2-F6E6-87BBF0B7B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3807" y="1814187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B1C7044-1C38-331D-DF8E-D35CDC8361BF}"/>
              </a:ext>
            </a:extLst>
          </p:cNvPr>
          <p:cNvSpPr txBox="1"/>
          <p:nvPr/>
        </p:nvSpPr>
        <p:spPr>
          <a:xfrm>
            <a:off x="692150" y="794627"/>
            <a:ext cx="108077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Who can you speak to at school?</a:t>
            </a:r>
          </a:p>
        </p:txBody>
      </p:sp>
      <p:pic>
        <p:nvPicPr>
          <p:cNvPr id="5" name="Picture 4" descr="A person with long dark hair wearing a red shirt&#10;&#10;Description automatically generated">
            <a:extLst>
              <a:ext uri="{FF2B5EF4-FFF2-40B4-BE49-F238E27FC236}">
                <a16:creationId xmlns:a16="http://schemas.microsoft.com/office/drawing/2014/main" id="{A94B57AB-1E0B-6D11-6FF0-FBC539FBDC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07" y="2583845"/>
            <a:ext cx="1333333" cy="1714286"/>
          </a:xfrm>
          <a:prstGeom prst="rect">
            <a:avLst/>
          </a:prstGeom>
        </p:spPr>
      </p:pic>
      <p:pic>
        <p:nvPicPr>
          <p:cNvPr id="7" name="Picture 6" descr="A person with red hair wearing a black shirt and necklace&#10;&#10;Description automatically generated">
            <a:extLst>
              <a:ext uri="{FF2B5EF4-FFF2-40B4-BE49-F238E27FC236}">
                <a16:creationId xmlns:a16="http://schemas.microsoft.com/office/drawing/2014/main" id="{153CF7A6-86E1-C869-7C14-78F6F6E0FF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489" y="2651821"/>
            <a:ext cx="1333333" cy="1714286"/>
          </a:xfrm>
          <a:prstGeom prst="rect">
            <a:avLst/>
          </a:prstGeom>
        </p:spPr>
      </p:pic>
      <p:pic>
        <p:nvPicPr>
          <p:cNvPr id="21" name="Picture 20" descr="A person in a white shirt&#10;&#10;Description automatically generated">
            <a:extLst>
              <a:ext uri="{FF2B5EF4-FFF2-40B4-BE49-F238E27FC236}">
                <a16:creationId xmlns:a16="http://schemas.microsoft.com/office/drawing/2014/main" id="{3E466F40-5B5C-7BA7-8721-6A18E56E7A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33" y="2562940"/>
            <a:ext cx="1468578" cy="195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58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ae49f3-829e-48a4-b770-42088e17cf9e" xsi:nil="true"/>
    <lcf76f155ced4ddcb4097134ff3c332f xmlns="25bce31e-210f-4595-b6f1-ad167b62b96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069515C4C01E4AB51222EDC3AFCB3B" ma:contentTypeVersion="12" ma:contentTypeDescription="Create a new document." ma:contentTypeScope="" ma:versionID="b732e9f9d94ac8fa5705c2a7aac645f5">
  <xsd:schema xmlns:xsd="http://www.w3.org/2001/XMLSchema" xmlns:xs="http://www.w3.org/2001/XMLSchema" xmlns:p="http://schemas.microsoft.com/office/2006/metadata/properties" xmlns:ns2="25bce31e-210f-4595-b6f1-ad167b62b966" xmlns:ns3="16ae49f3-829e-48a4-b770-42088e17cf9e" targetNamespace="http://schemas.microsoft.com/office/2006/metadata/properties" ma:root="true" ma:fieldsID="821c91d6c7bd34a821fa9129b496a4f1" ns2:_="" ns3:_="">
    <xsd:import namespace="25bce31e-210f-4595-b6f1-ad167b62b966"/>
    <xsd:import namespace="16ae49f3-829e-48a4-b770-42088e17cf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bce31e-210f-4595-b6f1-ad167b62b9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5d4c797-396b-422f-9324-c7326d1857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e49f3-829e-48a4-b770-42088e17cf9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6b1b432-1b3f-4e3d-84fa-547afe762041}" ma:internalName="TaxCatchAll" ma:showField="CatchAllData" ma:web="16ae49f3-829e-48a4-b770-42088e17cf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A9B0F8-D520-448A-8708-9F1242A471C8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25bce31e-210f-4595-b6f1-ad167b62b966"/>
    <ds:schemaRef ds:uri="http://schemas.microsoft.com/office/2006/metadata/properties"/>
    <ds:schemaRef ds:uri="16ae49f3-829e-48a4-b770-42088e17cf9e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2E8AF71-4854-4628-959E-BC518CEDE0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036979-8DC4-4D89-BD69-A5E7B302D913}">
  <ds:schemaRefs>
    <ds:schemaRef ds:uri="16ae49f3-829e-48a4-b770-42088e17cf9e"/>
    <ds:schemaRef ds:uri="25bce31e-210f-4595-b6f1-ad167b62b96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267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Cera Round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 LOUGHRAN</cp:lastModifiedBy>
  <cp:revision>2</cp:revision>
  <dcterms:created xsi:type="dcterms:W3CDTF">2023-08-07T10:57:27Z</dcterms:created>
  <dcterms:modified xsi:type="dcterms:W3CDTF">2023-11-13T10:55:38Z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0x010100CC069515C4C01E4AB51222EDC3AFCB3B</vt:lpwstr>
  </property>
  <property fmtid="{D5CDD505-2E9C-101B-9397-08002B2CF9AE}" pid="3" name="MediaServiceImageTags">
    <vt:lpwstr/>
  </property>
</Properties>
</file>